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720000" y="540000"/>
            <a:ext cx="7771680" cy="1469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73000"/>
          </a:bodyPr>
          <a:p>
            <a:pPr algn="ctr">
              <a:lnSpc>
                <a:spcPct val="100000"/>
              </a:lnSpc>
            </a:pPr>
            <a:r>
              <a:rPr b="0" lang="ru-RU" sz="4400" spc="-1" strike="noStrike" cap="all">
                <a:solidFill>
                  <a:srgbClr val="000000"/>
                </a:solidFill>
                <a:latin typeface="Calibri"/>
              </a:rPr>
              <a:t>СЕЯЛКА ПРЯМОГО ПОСЕВА ДОН 651</a:t>
            </a:r>
            <a:br/>
            <a:endParaRPr b="0" lang="ru-RU" sz="4400" spc="-1" strike="noStrike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3960000" y="4860000"/>
            <a:ext cx="5039640" cy="175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</a:pPr>
            <a:r>
              <a:rPr b="0" lang="ru-RU" sz="2200" spc="-1" strike="noStrike">
                <a:latin typeface="Arial"/>
              </a:rPr>
              <a:t>Выполнил: Кравцов А., группа 2-3 М</a:t>
            </a:r>
            <a:endParaRPr b="0" lang="ru-RU" sz="2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2200" spc="-1" strike="noStrike">
                <a:latin typeface="Arial"/>
              </a:rPr>
              <a:t>Преподаватель:Зайцев И.И.</a:t>
            </a:r>
            <a:endParaRPr b="0" lang="ru-RU" sz="2200" spc="-1" strike="noStrike">
              <a:latin typeface="Arial"/>
            </a:endParaRPr>
          </a:p>
          <a:p>
            <a:pPr algn="ctr"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1800" spc="-1" strike="noStrike">
                <a:solidFill>
                  <a:srgbClr val="ffffff"/>
                </a:solidFill>
                <a:latin typeface="Rockwell"/>
              </a:rPr>
              <a:t>Преподаватель</a:t>
            </a:r>
            <a:r>
              <a:rPr b="0" lang="en-GB" sz="1800" spc="-1" strike="noStrike">
                <a:solidFill>
                  <a:srgbClr val="ffffff"/>
                </a:solidFill>
                <a:latin typeface="Rockwell"/>
              </a:rPr>
              <a:t>:</a:t>
            </a:r>
            <a:r>
              <a:rPr b="0" lang="ru-RU" sz="1800" spc="-1" strike="noStrike">
                <a:solidFill>
                  <a:srgbClr val="ffffff"/>
                </a:solidFill>
                <a:latin typeface="Rockwell"/>
              </a:rPr>
              <a:t> Зайцев Игорь Иванович.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1800" spc="-1" strike="noStrike">
                <a:solidFill>
                  <a:srgbClr val="ffffff"/>
                </a:solidFill>
                <a:latin typeface="Rockwell"/>
              </a:rPr>
              <a:t>Преподаватель</a:t>
            </a:r>
            <a:r>
              <a:rPr b="0" lang="en-GB" sz="1800" spc="-1" strike="noStrike">
                <a:solidFill>
                  <a:srgbClr val="ffffff"/>
                </a:solidFill>
                <a:latin typeface="Rockwell"/>
              </a:rPr>
              <a:t>:</a:t>
            </a:r>
            <a:endParaRPr b="0" lang="ru-RU" sz="1800" spc="-1" strike="noStrike">
              <a:latin typeface="Arial"/>
            </a:endParaRPr>
          </a:p>
        </p:txBody>
      </p:sp>
      <p:pic>
        <p:nvPicPr>
          <p:cNvPr id="78" name="Picture 2" descr="C:\Users\admin\Desktop\041cc1f5f7bb3cea768763d590e80339.jpg"/>
          <p:cNvPicPr/>
          <p:nvPr/>
        </p:nvPicPr>
        <p:blipFill>
          <a:blip r:embed="rId1"/>
          <a:stretch/>
        </p:blipFill>
        <p:spPr>
          <a:xfrm>
            <a:off x="35640" y="2160000"/>
            <a:ext cx="3067560" cy="2070360"/>
          </a:xfrm>
          <a:prstGeom prst="rect">
            <a:avLst/>
          </a:prstGeom>
          <a:ln w="0">
            <a:noFill/>
          </a:ln>
        </p:spPr>
      </p:pic>
      <p:pic>
        <p:nvPicPr>
          <p:cNvPr id="79" name="Picture 3" descr="C:\Users\admin\Desktop\69825ea9cedb11536a49801e94a8fe58.jpg"/>
          <p:cNvPicPr/>
          <p:nvPr/>
        </p:nvPicPr>
        <p:blipFill>
          <a:blip r:embed="rId2"/>
          <a:stretch/>
        </p:blipFill>
        <p:spPr>
          <a:xfrm>
            <a:off x="3103560" y="2160000"/>
            <a:ext cx="3101760" cy="2070360"/>
          </a:xfrm>
          <a:prstGeom prst="rect">
            <a:avLst/>
          </a:prstGeom>
          <a:ln w="0">
            <a:noFill/>
          </a:ln>
        </p:spPr>
      </p:pic>
      <p:pic>
        <p:nvPicPr>
          <p:cNvPr id="80" name="Picture 4" descr="C:\Users\admin\Desktop\f16ea08b6d4167dbd181b15352043c9f.jpg"/>
          <p:cNvPicPr/>
          <p:nvPr/>
        </p:nvPicPr>
        <p:blipFill>
          <a:blip r:embed="rId3"/>
          <a:stretch/>
        </p:blipFill>
        <p:spPr>
          <a:xfrm>
            <a:off x="6205680" y="2160000"/>
            <a:ext cx="2933640" cy="2070360"/>
          </a:xfrm>
          <a:prstGeom prst="rect">
            <a:avLst/>
          </a:prstGeom>
          <a:ln w="0">
            <a:noFill/>
          </a:ln>
        </p:spPr>
      </p:pic>
      <p:sp>
        <p:nvSpPr>
          <p:cNvPr id="81" name="TextShape 3"/>
          <p:cNvSpPr txBox="1"/>
          <p:nvPr/>
        </p:nvSpPr>
        <p:spPr>
          <a:xfrm>
            <a:off x="3420000" y="6120000"/>
            <a:ext cx="2160000" cy="5400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ru-RU" sz="2200" spc="-1" strike="noStrike">
                <a:solidFill>
                  <a:srgbClr val="8b8b8b"/>
                </a:solidFill>
                <a:latin typeface="Calibri"/>
              </a:rPr>
              <a:t>2022 г</a:t>
            </a:r>
            <a:endParaRPr b="0" lang="ru-RU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4400" spc="-1" strike="noStrike" cap="all">
                <a:solidFill>
                  <a:srgbClr val="000000"/>
                </a:solidFill>
                <a:latin typeface="Calibri"/>
              </a:rPr>
              <a:t>ДОН 651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75000"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Бункер объемом 10 000 (12 000) литров поделен на 2 части: 40% на 60%. Турбина  с приводом от гидромотора создает поток воздуха для транспортировки семян и удобрений к сошнику. Под бункером расположены 2 дозатора с катушками (с мелкими ячейками, средними или крупными). Норма внесения семян и удобрений регулируется дозаторами последнего поколения с бесступенчатой шкалой. Все семяпроводы - одинаковой длины, что обеспечивает равномерность подачи семян.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ПОСЕВНОЙ КОРПУС СОСТОИТ ИЗ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32000"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Двойные укрывающие колеса закрывают борозду. Выбрана трапецевидная форма с полиуретановыми краями для меньшего налипания почвы.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Тип резака  подобранный специально для России, имеет более узкую форму.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Резак прямого посева (турбонож, колтер) обеспечивает прорезание пожнивных остатков, создание борозды и микрообработку почвы на линии посева.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Двухдисковый сошник, закрепленный на параллелограмме, укладывает семена на установленную глубину. Параллелограммная конструкция крепления сошника обеспечивает копирование неровностей поля в 25 сантиметров.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Хвостовик-пакователь семян прижимает к земле каждое семя, обеспечивая хороший контакт с почвой. Работает при любой влажности и не выбрасывает семена из борозды, в отличии от колеса-пакователя.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 cap="all">
                <a:solidFill>
                  <a:srgbClr val="000000"/>
                </a:solidFill>
                <a:latin typeface="Calibri"/>
              </a:rPr>
              <a:t>ТЕХНИЧЕСКИЕ ХАРАКТЕРИСТИКИ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41000"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Ширина захвата 10,7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Количество рядов 63/51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Междурядье, см 17,5/21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Производительность, га/ч 10,5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Норма высева кг/га от 3 да 500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Емкость бункера для семян, л 6000(7200)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Емкость бункера для удобрений, л 4000(4800)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Вес, кг 16300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Мощность трактора, л. с. от 300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Опорные колеса бункера,  2шт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Опорные колеса высевающей секции,  12 шт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Габариты рабочие (длина/ширина/высота), м 14,65х11,46х4,55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Габариты транспортные (длина/ширина/высота), м 14,65х4,8х4,9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 cap="all">
                <a:solidFill>
                  <a:srgbClr val="000000"/>
                </a:solidFill>
                <a:latin typeface="Calibri"/>
              </a:rPr>
              <a:t>ДОПОЛНИТЕЛЬНЫЕ ОПЦИИ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79000"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Освещение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Шнек загрузочный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Гидравлические маркеры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Комплект утяжелителей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Видеонаблюдение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Комплект для высева мелкозерновых культур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Комплект для высева бобовых культур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Система внесения жидких удобрений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Автономный  дизельный двигатель 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LOMBARDINI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Application>LibreOffice/7.0.0.3$Windows_x86 LibreOffice_project/8061b3e9204bef6b321a21033174034a5e2ea88e</Application>
  <Words>287</Words>
  <Paragraphs>33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2022-01-26T18:45:39Z</dcterms:created>
  <dc:creator>admin</dc:creator>
  <dc:description/>
  <dc:language>ru-RU</dc:language>
  <cp:lastModifiedBy/>
  <dcterms:modified xsi:type="dcterms:W3CDTF">2022-05-11T09:52:09Z</dcterms:modified>
  <cp:revision>4</cp:revision>
  <dc:subject/>
  <dc:title>СЕЯЛКА ПРЯМОГО ПОСЕВА ДОН 651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5</vt:i4>
  </property>
</Properties>
</file>